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6" r:id="rId11"/>
    <p:sldId id="263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0" d="100"/>
          <a:sy n="60" d="100"/>
        </p:scale>
        <p:origin x="-1032" y="-27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9EEAF4A3-66A3-4FB4-BD2E-A78A669522F4}" type="datetimeFigureOut">
              <a:rPr lang="en-US" smtClean="0"/>
              <a:t>1/13/2015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FCA8B100-06C6-48B0-ADE7-14EF9D99DA8C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AF4A3-66A3-4FB4-BD2E-A78A669522F4}" type="datetimeFigureOut">
              <a:rPr lang="en-US" smtClean="0"/>
              <a:t>1/13/2015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8B100-06C6-48B0-ADE7-14EF9D99DA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AF4A3-66A3-4FB4-BD2E-A78A669522F4}" type="datetimeFigureOut">
              <a:rPr lang="en-US" smtClean="0"/>
              <a:t>1/13/2015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8B100-06C6-48B0-ADE7-14EF9D99DA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AF4A3-66A3-4FB4-BD2E-A78A669522F4}" type="datetimeFigureOut">
              <a:rPr lang="en-US" smtClean="0"/>
              <a:t>1/13/2015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8B100-06C6-48B0-ADE7-14EF9D99DA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AF4A3-66A3-4FB4-BD2E-A78A669522F4}" type="datetimeFigureOut">
              <a:rPr lang="en-US" smtClean="0"/>
              <a:t>1/13/2015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8B100-06C6-48B0-ADE7-14EF9D99DA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AF4A3-66A3-4FB4-BD2E-A78A669522F4}" type="datetimeFigureOut">
              <a:rPr lang="en-US" smtClean="0"/>
              <a:t>1/13/2015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8B100-06C6-48B0-ADE7-14EF9D99DA8C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AF4A3-66A3-4FB4-BD2E-A78A669522F4}" type="datetimeFigureOut">
              <a:rPr lang="en-US" smtClean="0"/>
              <a:t>1/13/2015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8B100-06C6-48B0-ADE7-14EF9D99DA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AF4A3-66A3-4FB4-BD2E-A78A669522F4}" type="datetimeFigureOut">
              <a:rPr lang="en-US" smtClean="0"/>
              <a:t>1/13/2015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8B100-06C6-48B0-ADE7-14EF9D99DA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AF4A3-66A3-4FB4-BD2E-A78A669522F4}" type="datetimeFigureOut">
              <a:rPr lang="en-US" smtClean="0"/>
              <a:t>1/13/2015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8B100-06C6-48B0-ADE7-14EF9D99DA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AF4A3-66A3-4FB4-BD2E-A78A669522F4}" type="datetimeFigureOut">
              <a:rPr lang="en-US" smtClean="0"/>
              <a:t>1/13/2015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8B100-06C6-48B0-ADE7-14EF9D99DA8C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EAF4A3-66A3-4FB4-BD2E-A78A669522F4}" type="datetimeFigureOut">
              <a:rPr lang="en-US" smtClean="0"/>
              <a:t>1/13/2015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A8B100-06C6-48B0-ADE7-14EF9D99DA8C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9EEAF4A3-66A3-4FB4-BD2E-A78A669522F4}" type="datetimeFigureOut">
              <a:rPr lang="en-US" smtClean="0"/>
              <a:t>1/13/2015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FCA8B100-06C6-48B0-ADE7-14EF9D99DA8C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QYMqkksrvBc&amp;list=PL83CCDC02405E43F1&amp;index=5" TargetMode="External"/><Relationship Id="rId2" Type="http://schemas.openxmlformats.org/officeDocument/2006/relationships/hyperlink" Target="https://www.youtube.com/watch?v=VZPjJI0K7Bk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45720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sz="6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Do Now</a:t>
            </a:r>
            <a:endParaRPr lang="en-US" sz="6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5943600" cy="4724400"/>
          </a:xfrm>
        </p:spPr>
        <p:txBody>
          <a:bodyPr>
            <a:normAutofit lnSpcReduction="10000"/>
          </a:bodyPr>
          <a:lstStyle/>
          <a:p>
            <a:r>
              <a:rPr lang="en-US" sz="4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What are your favorite advertisements or commercials</a:t>
            </a:r>
            <a:r>
              <a:rPr lang="en-US" sz="4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?</a:t>
            </a:r>
            <a:br>
              <a:rPr lang="en-US" sz="4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</a:br>
            <a:endParaRPr lang="en-US" sz="45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  <a:p>
            <a:r>
              <a:rPr lang="en-US" sz="4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 </a:t>
            </a:r>
            <a:r>
              <a:rPr lang="en-US" sz="4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Why are they your favorite?</a:t>
            </a:r>
          </a:p>
        </p:txBody>
      </p:sp>
      <p:pic>
        <p:nvPicPr>
          <p:cNvPr id="1026" name="Picture 2" descr="http://images.clipartpanda.com/tv-clipart-funky_old_tv-1331px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20162">
            <a:off x="6141315" y="1376072"/>
            <a:ext cx="2223186" cy="2475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clipartclipart.com/_images_300/A_news_magazine_100129-232338-68705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1011224">
            <a:off x="6402304" y="4315716"/>
            <a:ext cx="1948483" cy="19733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082272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98" name="Picture 2" descr="https://s-media-cache-ak0.pinimg.com/236x/0c/0a/7e/0c0a7e9ec859e2a9ff9db2897be3f07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78876"/>
            <a:ext cx="8458200" cy="6526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054252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191000"/>
            <a:ext cx="8153400" cy="1639336"/>
          </a:xfrm>
        </p:spPr>
        <p:txBody>
          <a:bodyPr>
            <a:normAutofit/>
          </a:bodyPr>
          <a:lstStyle/>
          <a:p>
            <a:r>
              <a:rPr lang="en-US" sz="1800" dirty="0">
                <a:hlinkClick r:id="rId2"/>
              </a:rPr>
              <a:t>https://</a:t>
            </a:r>
            <a:r>
              <a:rPr lang="en-US" sz="1800" dirty="0" smtClean="0">
                <a:hlinkClick r:id="rId2"/>
              </a:rPr>
              <a:t>www.youtube.com/watch?v=VZPjJI0K7Bk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/>
              <a:t/>
            </a:r>
            <a:br>
              <a:rPr lang="en-US" sz="1800" dirty="0"/>
            </a:br>
            <a:r>
              <a:rPr lang="en-US" sz="1800" dirty="0" smtClean="0">
                <a:hlinkClick r:id="rId3"/>
              </a:rPr>
              <a:t>https</a:t>
            </a:r>
            <a:r>
              <a:rPr lang="en-US" sz="1800" dirty="0">
                <a:hlinkClick r:id="rId3"/>
              </a:rPr>
              <a:t>://</a:t>
            </a:r>
            <a:r>
              <a:rPr lang="en-US" sz="1800" dirty="0" smtClean="0">
                <a:hlinkClick r:id="rId3"/>
              </a:rPr>
              <a:t>www.youtube.com/watch?v=QYMqkksrvBc&amp;list=PL83CCDC02405E43F1&amp;index=5</a:t>
            </a:r>
            <a:r>
              <a:rPr lang="en-US" sz="1800" dirty="0" smtClean="0"/>
              <a:t/>
            </a:r>
            <a:br>
              <a:rPr lang="en-US" sz="1800" dirty="0" smtClean="0"/>
            </a:br>
            <a:endParaRPr lang="en-US" sz="1800" dirty="0"/>
          </a:p>
        </p:txBody>
      </p:sp>
      <p:sp>
        <p:nvSpPr>
          <p:cNvPr id="3" name="TextBox 2"/>
          <p:cNvSpPr txBox="1"/>
          <p:nvPr/>
        </p:nvSpPr>
        <p:spPr>
          <a:xfrm>
            <a:off x="533400" y="716101"/>
            <a:ext cx="8001000" cy="34009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500" b="1" u="sng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On Your Own:</a:t>
            </a:r>
            <a:r>
              <a:rPr lang="en-US" sz="4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/>
            </a:r>
            <a:br>
              <a:rPr lang="en-US" sz="4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</a:br>
            <a:endParaRPr lang="en-US" sz="4000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  <a:p>
            <a:pPr marL="285750" indent="-285750" algn="ctr">
              <a:buFont typeface="Arial" pitchFamily="34" charset="0"/>
              <a:buChar char="•"/>
            </a:pPr>
            <a:r>
              <a:rPr lang="en-US" sz="4000" b="1" dirty="0" smtClean="0">
                <a:solidFill>
                  <a:schemeClr val="accent3">
                    <a:lumMod val="60000"/>
                    <a:lumOff val="40000"/>
                  </a:schemeClr>
                </a:solidFill>
                <a:latin typeface="Century Gothic" pitchFamily="34" charset="0"/>
              </a:rPr>
              <a:t>Write down how the following advertisements relate to the technique of Logos</a:t>
            </a:r>
            <a:endParaRPr lang="en-US" sz="4000" b="1" dirty="0">
              <a:solidFill>
                <a:schemeClr val="accent3">
                  <a:lumMod val="60000"/>
                  <a:lumOff val="40000"/>
                </a:schemeClr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74343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On Your Own…</a:t>
            </a:r>
            <a:endParaRPr lang="en-US" sz="55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68580" indent="0" algn="ctr">
              <a:buNone/>
            </a:pPr>
            <a:r>
              <a:rPr lang="en-US" sz="4000" b="1" dirty="0" smtClean="0">
                <a:latin typeface="Century Gothic" pitchFamily="34" charset="0"/>
              </a:rPr>
              <a:t>Complete pages </a:t>
            </a:r>
            <a:br>
              <a:rPr lang="en-US" sz="4000" b="1" dirty="0" smtClean="0">
                <a:latin typeface="Century Gothic" pitchFamily="34" charset="0"/>
              </a:rPr>
            </a:br>
            <a:r>
              <a:rPr lang="en-US" sz="4000" b="1" dirty="0" smtClean="0">
                <a:latin typeface="Century Gothic" pitchFamily="34" charset="0"/>
              </a:rPr>
              <a:t>135 to 136 of </a:t>
            </a:r>
            <a:r>
              <a:rPr lang="en-US" sz="4000" b="1" dirty="0" err="1" smtClean="0">
                <a:latin typeface="Century Gothic" pitchFamily="34" charset="0"/>
              </a:rPr>
              <a:t>SpringBoard</a:t>
            </a:r>
            <a:endParaRPr lang="en-US" sz="4000" b="1" dirty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09225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7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Logos</a:t>
            </a:r>
            <a:endParaRPr lang="en-US" sz="70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US" b="1" dirty="0" smtClean="0">
                <a:latin typeface="Century Gothic" pitchFamily="34" charset="0"/>
              </a:rPr>
              <a:t>8</a:t>
            </a:r>
            <a:r>
              <a:rPr lang="en-US" b="1" baseline="30000" dirty="0" smtClean="0">
                <a:latin typeface="Century Gothic" pitchFamily="34" charset="0"/>
              </a:rPr>
              <a:t>th</a:t>
            </a:r>
            <a:r>
              <a:rPr lang="en-US" b="1" dirty="0" smtClean="0">
                <a:latin typeface="Century Gothic" pitchFamily="34" charset="0"/>
              </a:rPr>
              <a:t> Grade Language Arts</a:t>
            </a:r>
            <a:endParaRPr lang="en-US" b="1" dirty="0"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80978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30480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sz="5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Logos</a:t>
            </a:r>
            <a:endParaRPr lang="en-US" sz="55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28800"/>
            <a:ext cx="5562600" cy="4648200"/>
          </a:xfrm>
        </p:spPr>
        <p:txBody>
          <a:bodyPr>
            <a:normAutofit/>
          </a:bodyPr>
          <a:lstStyle/>
          <a:p>
            <a:r>
              <a:rPr lang="en-US" sz="3000" b="1" dirty="0">
                <a:solidFill>
                  <a:srgbClr val="0070C0"/>
                </a:solidFill>
                <a:latin typeface="Century Gothic" pitchFamily="34" charset="0"/>
              </a:rPr>
              <a:t>P</a:t>
            </a:r>
            <a:r>
              <a:rPr lang="en-US" sz="3000" b="1" dirty="0" smtClean="0">
                <a:solidFill>
                  <a:srgbClr val="0070C0"/>
                </a:solidFill>
                <a:latin typeface="Century Gothic" pitchFamily="34" charset="0"/>
              </a:rPr>
              <a:t>ersuading </a:t>
            </a:r>
            <a:r>
              <a:rPr lang="en-US" sz="3000" b="1" dirty="0">
                <a:solidFill>
                  <a:srgbClr val="0070C0"/>
                </a:solidFill>
                <a:latin typeface="Century Gothic" pitchFamily="34" charset="0"/>
              </a:rPr>
              <a:t>by the </a:t>
            </a:r>
            <a:r>
              <a:rPr lang="en-US" sz="3000" b="1" u="sng" dirty="0">
                <a:solidFill>
                  <a:srgbClr val="0070C0"/>
                </a:solidFill>
                <a:latin typeface="Century Gothic" pitchFamily="34" charset="0"/>
              </a:rPr>
              <a:t>use of </a:t>
            </a:r>
            <a:r>
              <a:rPr lang="en-US" sz="3000" b="1" u="sng" dirty="0" smtClean="0">
                <a:solidFill>
                  <a:srgbClr val="0070C0"/>
                </a:solidFill>
                <a:latin typeface="Century Gothic" pitchFamily="34" charset="0"/>
              </a:rPr>
              <a:t>reasoning</a:t>
            </a:r>
            <a:r>
              <a:rPr lang="en-US" sz="3000" b="1" dirty="0" smtClean="0">
                <a:solidFill>
                  <a:srgbClr val="0070C0"/>
                </a:solidFill>
                <a:latin typeface="Century Gothic" pitchFamily="34" charset="0"/>
              </a:rPr>
              <a:t> </a:t>
            </a:r>
            <a:r>
              <a:rPr lang="en-US" sz="3000" b="1" dirty="0">
                <a:solidFill>
                  <a:srgbClr val="0070C0"/>
                </a:solidFill>
                <a:latin typeface="Century Gothic" pitchFamily="34" charset="0"/>
              </a:rPr>
              <a:t>and </a:t>
            </a:r>
            <a:r>
              <a:rPr lang="en-US" sz="3000" b="1" u="sng" dirty="0">
                <a:solidFill>
                  <a:srgbClr val="0070C0"/>
                </a:solidFill>
                <a:latin typeface="Century Gothic" pitchFamily="34" charset="0"/>
              </a:rPr>
              <a:t>evidence</a:t>
            </a:r>
            <a:r>
              <a:rPr lang="en-US" sz="3000" b="1" dirty="0">
                <a:solidFill>
                  <a:srgbClr val="0070C0"/>
                </a:solidFill>
                <a:latin typeface="Century Gothic" pitchFamily="34" charset="0"/>
              </a:rPr>
              <a:t>,</a:t>
            </a:r>
            <a:r>
              <a:rPr lang="en-US" sz="3000" b="1" dirty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</a:rPr>
              <a:t> to persuade an audience to take an action or agree with a point of view</a:t>
            </a:r>
            <a:r>
              <a:rPr lang="en-US" sz="30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</a:rPr>
              <a:t>.</a:t>
            </a:r>
            <a:br>
              <a:rPr lang="en-US" sz="30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</a:rPr>
            </a:br>
            <a:endParaRPr lang="en-US" sz="3000" b="1" u="sng" dirty="0" smtClean="0">
              <a:solidFill>
                <a:schemeClr val="tx2">
                  <a:lumMod val="75000"/>
                </a:schemeClr>
              </a:solidFill>
              <a:latin typeface="Century Gothic" pitchFamily="34" charset="0"/>
            </a:endParaRPr>
          </a:p>
          <a:p>
            <a:r>
              <a:rPr lang="en-US" sz="3000" b="1" dirty="0" smtClean="0">
                <a:solidFill>
                  <a:schemeClr val="tx2">
                    <a:lumMod val="75000"/>
                  </a:schemeClr>
                </a:solidFill>
                <a:latin typeface="Century Gothic" pitchFamily="34" charset="0"/>
              </a:rPr>
              <a:t>Also known as </a:t>
            </a:r>
            <a:r>
              <a:rPr lang="en-US" sz="3000" b="1" u="sng" dirty="0" smtClean="0">
                <a:solidFill>
                  <a:srgbClr val="0070C0"/>
                </a:solidFill>
                <a:latin typeface="Century Gothic" pitchFamily="34" charset="0"/>
              </a:rPr>
              <a:t>logical arguments</a:t>
            </a:r>
            <a:endParaRPr lang="en-US" sz="3000" b="1" u="sng" dirty="0">
              <a:solidFill>
                <a:srgbClr val="0070C0"/>
              </a:solidFill>
              <a:latin typeface="Century Gothic" pitchFamily="34" charset="0"/>
            </a:endParaRPr>
          </a:p>
        </p:txBody>
      </p:sp>
      <p:pic>
        <p:nvPicPr>
          <p:cNvPr id="2050" name="Picture 2" descr="http://sr.photos3.fotosearch.com/bthumb/CSP/CSP771/k771896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3886200"/>
            <a:ext cx="2667000" cy="2595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images.clipartpanda.com/evidence-clipart-magnify-question-mark-1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1944130"/>
            <a:ext cx="2438400" cy="17134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www.clipartlord.com/wp-content/uploads/2013/08/brain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380999"/>
            <a:ext cx="1981200" cy="1563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87427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3490" y="45720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sz="5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Logos Involves…</a:t>
            </a:r>
            <a:endParaRPr lang="en-US" sz="55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905000"/>
            <a:ext cx="5791200" cy="3927629"/>
          </a:xfrm>
        </p:spPr>
        <p:txBody>
          <a:bodyPr>
            <a:normAutofit/>
          </a:bodyPr>
          <a:lstStyle/>
          <a:p>
            <a:r>
              <a:rPr lang="en-US" sz="3500" b="1" u="sng" dirty="0" smtClean="0">
                <a:solidFill>
                  <a:srgbClr val="0070C0"/>
                </a:solidFill>
                <a:latin typeface="Century Gothic" pitchFamily="34" charset="0"/>
              </a:rPr>
              <a:t>Strong Evidence </a:t>
            </a:r>
            <a:endParaRPr lang="en-US" sz="3500" b="1" u="sng" dirty="0">
              <a:solidFill>
                <a:srgbClr val="0070C0"/>
              </a:solidFill>
              <a:latin typeface="Century Gothic" pitchFamily="34" charset="0"/>
            </a:endParaRPr>
          </a:p>
          <a:p>
            <a:pPr lvl="1"/>
            <a:r>
              <a:rPr lang="en-US" sz="3300" b="1" dirty="0" smtClean="0">
                <a:solidFill>
                  <a:srgbClr val="0070C0"/>
                </a:solidFill>
                <a:latin typeface="Century Gothic" pitchFamily="34" charset="0"/>
              </a:rPr>
              <a:t>Facts</a:t>
            </a:r>
          </a:p>
          <a:p>
            <a:pPr lvl="1"/>
            <a:r>
              <a:rPr lang="en-US" sz="3300" b="1" dirty="0" smtClean="0">
                <a:solidFill>
                  <a:srgbClr val="0070C0"/>
                </a:solidFill>
                <a:latin typeface="Century Gothic" pitchFamily="34" charset="0"/>
              </a:rPr>
              <a:t>Statistic</a:t>
            </a:r>
          </a:p>
          <a:p>
            <a:pPr lvl="1"/>
            <a:r>
              <a:rPr lang="en-US" sz="3300" b="1" dirty="0">
                <a:solidFill>
                  <a:srgbClr val="0070C0"/>
                </a:solidFill>
                <a:latin typeface="Century Gothic" pitchFamily="34" charset="0"/>
              </a:rPr>
              <a:t>P</a:t>
            </a:r>
            <a:r>
              <a:rPr lang="en-US" sz="3300" b="1" dirty="0" smtClean="0">
                <a:solidFill>
                  <a:srgbClr val="0070C0"/>
                </a:solidFill>
                <a:latin typeface="Century Gothic" pitchFamily="34" charset="0"/>
              </a:rPr>
              <a:t>ersonal </a:t>
            </a:r>
            <a:r>
              <a:rPr lang="en-US" sz="3300" b="1" dirty="0">
                <a:solidFill>
                  <a:srgbClr val="0070C0"/>
                </a:solidFill>
                <a:latin typeface="Century Gothic" pitchFamily="34" charset="0"/>
              </a:rPr>
              <a:t>E</a:t>
            </a:r>
            <a:r>
              <a:rPr lang="en-US" sz="3300" b="1" dirty="0" smtClean="0">
                <a:solidFill>
                  <a:srgbClr val="0070C0"/>
                </a:solidFill>
                <a:latin typeface="Century Gothic" pitchFamily="34" charset="0"/>
              </a:rPr>
              <a:t>xperience</a:t>
            </a:r>
          </a:p>
          <a:p>
            <a:pPr lvl="1"/>
            <a:r>
              <a:rPr lang="en-US" sz="3300" b="1" dirty="0" smtClean="0">
                <a:solidFill>
                  <a:srgbClr val="0070C0"/>
                </a:solidFill>
                <a:latin typeface="Century Gothic" pitchFamily="34" charset="0"/>
              </a:rPr>
              <a:t>Observations</a:t>
            </a:r>
            <a:endParaRPr lang="en-US" sz="3300" b="1" dirty="0">
              <a:solidFill>
                <a:srgbClr val="0070C0"/>
              </a:solidFill>
              <a:latin typeface="Century Gothic" pitchFamily="34" charset="0"/>
            </a:endParaRPr>
          </a:p>
        </p:txBody>
      </p:sp>
      <p:pic>
        <p:nvPicPr>
          <p:cNvPr id="3074" name="Picture 2" descr="http://school.discoveryeducation.com/clipart/images/look---.gi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732756">
            <a:off x="4523412" y="1930530"/>
            <a:ext cx="1929736" cy="1908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thumbs.dreamstime.com/z/business-man-presenting-5894545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45" t="7749" r="7363" b="13506"/>
          <a:stretch/>
        </p:blipFill>
        <p:spPr bwMode="auto">
          <a:xfrm>
            <a:off x="5488280" y="3651535"/>
            <a:ext cx="3200402" cy="27205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 descr="http://thumbs.gograph.com/gg5773014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04813" y="4021419"/>
            <a:ext cx="1200987" cy="1350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331845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457200"/>
            <a:ext cx="7024744" cy="1143000"/>
          </a:xfrm>
        </p:spPr>
        <p:txBody>
          <a:bodyPr>
            <a:normAutofit/>
          </a:bodyPr>
          <a:lstStyle/>
          <a:p>
            <a:pPr algn="ctr"/>
            <a:r>
              <a:rPr lang="en-US" sz="5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For Example:</a:t>
            </a:r>
            <a:endParaRPr lang="en-US" sz="55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98638" y="1828800"/>
            <a:ext cx="6288162" cy="1525889"/>
          </a:xfrm>
        </p:spPr>
        <p:txBody>
          <a:bodyPr>
            <a:normAutofit/>
          </a:bodyPr>
          <a:lstStyle/>
          <a:p>
            <a:r>
              <a:rPr lang="en-US" sz="3000" b="1" dirty="0" smtClean="0">
                <a:solidFill>
                  <a:srgbClr val="FFC000"/>
                </a:solidFill>
                <a:latin typeface="Century Gothic" pitchFamily="34" charset="0"/>
              </a:rPr>
              <a:t>A doctor might use a</a:t>
            </a:r>
            <a:r>
              <a:rPr lang="en-US" sz="3000" b="1" dirty="0" smtClean="0">
                <a:solidFill>
                  <a:schemeClr val="accent3">
                    <a:lumMod val="75000"/>
                  </a:schemeClr>
                </a:solidFill>
                <a:latin typeface="Century Gothic" pitchFamily="34" charset="0"/>
              </a:rPr>
              <a:t> </a:t>
            </a:r>
            <a:r>
              <a:rPr lang="en-US" sz="3000" b="1" u="sng" dirty="0" smtClean="0">
                <a:solidFill>
                  <a:srgbClr val="00B050"/>
                </a:solidFill>
                <a:latin typeface="Century Gothic" pitchFamily="34" charset="0"/>
              </a:rPr>
              <a:t>logical appeal or logos</a:t>
            </a:r>
            <a:r>
              <a:rPr lang="en-US" sz="3000" b="1" dirty="0" smtClean="0">
                <a:solidFill>
                  <a:schemeClr val="accent3">
                    <a:lumMod val="75000"/>
                  </a:schemeClr>
                </a:solidFill>
                <a:latin typeface="Century Gothic" pitchFamily="34" charset="0"/>
              </a:rPr>
              <a:t> </a:t>
            </a:r>
            <a:r>
              <a:rPr lang="en-US" sz="3000" b="1" dirty="0" smtClean="0">
                <a:solidFill>
                  <a:srgbClr val="FFC000"/>
                </a:solidFill>
                <a:latin typeface="Century Gothic" pitchFamily="34" charset="0"/>
              </a:rPr>
              <a:t>to convince a patient to stop smoking….</a:t>
            </a:r>
            <a:endParaRPr lang="en-US" sz="3000" b="1" dirty="0">
              <a:solidFill>
                <a:srgbClr val="FFC000"/>
              </a:solidFill>
              <a:latin typeface="Century Gothic" pitchFamily="34" charset="0"/>
            </a:endParaRPr>
          </a:p>
        </p:txBody>
      </p:sp>
      <p:pic>
        <p:nvPicPr>
          <p:cNvPr id="5123" name="Picture 3" descr="C:\Users\lgoodine\AppData\Local\Microsoft\Windows\Temporary Internet Files\Content.IE5\9ESAO2XW\concerned-doctor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1800" y="3810000"/>
            <a:ext cx="1778000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6" name="Picture 6" descr="http://image1.masterfile.com/em_w/04/34/96/400-04349666w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457200"/>
            <a:ext cx="1789038" cy="2819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7200" y="3581400"/>
            <a:ext cx="60198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274320">
              <a:spcBef>
                <a:spcPct val="20000"/>
              </a:spcBef>
              <a:buClr>
                <a:srgbClr val="1A3DAC"/>
              </a:buClr>
              <a:buSzPct val="76000"/>
              <a:buFont typeface="Wingdings 2" pitchFamily="18" charset="2"/>
              <a:buChar char=""/>
            </a:pPr>
            <a:r>
              <a:rPr lang="en-US" sz="3000" b="1" i="1" dirty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He tells his patient that he needs to stop smoking and says, </a:t>
            </a:r>
            <a:r>
              <a:rPr lang="en-US" sz="3000" b="1" i="1" u="sng" dirty="0">
                <a:solidFill>
                  <a:schemeClr val="accent1">
                    <a:lumMod val="75000"/>
                  </a:schemeClr>
                </a:solidFill>
                <a:latin typeface="Century Gothic" pitchFamily="34" charset="0"/>
              </a:rPr>
              <a:t>"studies show smoking negatively affects people's heart and lung health.”</a:t>
            </a:r>
          </a:p>
          <a:p>
            <a:endParaRPr lang="en-US" sz="3000" b="1" i="1" dirty="0">
              <a:solidFill>
                <a:schemeClr val="accent1">
                  <a:lumMod val="75000"/>
                </a:schemeClr>
              </a:solidFill>
              <a:latin typeface="Century Gothic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45184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5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entury Gothic" pitchFamily="34" charset="0"/>
              </a:rPr>
              <a:t>Together</a:t>
            </a:r>
            <a:endParaRPr lang="en-US" sz="55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entury Gothi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2323652"/>
            <a:ext cx="8077200" cy="3508977"/>
          </a:xfrm>
        </p:spPr>
        <p:txBody>
          <a:bodyPr>
            <a:normAutofit/>
          </a:bodyPr>
          <a:lstStyle/>
          <a:p>
            <a:r>
              <a:rPr lang="en-US" sz="3500" b="1" dirty="0" smtClean="0">
                <a:latin typeface="Century Gothic" pitchFamily="34" charset="0"/>
              </a:rPr>
              <a:t>Review the following adds and discuss how </a:t>
            </a:r>
            <a:r>
              <a:rPr lang="en-US" sz="3500" b="1" u="sng" dirty="0" smtClean="0">
                <a:latin typeface="Century Gothic" pitchFamily="34" charset="0"/>
              </a:rPr>
              <a:t>LOGOS</a:t>
            </a:r>
            <a:r>
              <a:rPr lang="en-US" sz="3500" b="1" dirty="0" smtClean="0">
                <a:latin typeface="Century Gothic" pitchFamily="34" charset="0"/>
              </a:rPr>
              <a:t> is being used.</a:t>
            </a:r>
            <a:endParaRPr lang="en-US" sz="3500" b="1" dirty="0">
              <a:latin typeface="Century Gothic" pitchFamily="34" charset="0"/>
            </a:endParaRPr>
          </a:p>
        </p:txBody>
      </p:sp>
      <p:pic>
        <p:nvPicPr>
          <p:cNvPr id="4098" name="Picture 2" descr="http://www.dyslexia-reading-well.com/images/PP-ClipArt-Reading-Smiley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810000"/>
            <a:ext cx="3143250" cy="2638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http://thumbs.gograph.com/gg5706982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3778469"/>
            <a:ext cx="2438400" cy="2438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94107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6" name="Picture 2" descr="http://sites.psu.edu/hannahouellette15/wp-content/uploads/sites/320/2012/10/smoking-kills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400"/>
            <a:ext cx="8610600" cy="655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93580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 descr="http://3.bp.blogspot.com/-yN4P5M_UdWk/UdwkDHU8yRI/AAAAAAAAADE/03LdnK1Fz9E/s1600/photo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152400"/>
            <a:ext cx="8686800" cy="6457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74576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bg2">
              <a:lumMod val="60000"/>
              <a:lumOff val="40000"/>
            </a:schemeClr>
          </a:solidFill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74" name="Picture 2" descr="http://www.multyshades.com/wp-content/uploads/2010/07/Pepsi_Commercial_by_mindfuckx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52400"/>
            <a:ext cx="8610600" cy="655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348606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Custom 11">
      <a:dk1>
        <a:sysClr val="windowText" lastClr="000000"/>
      </a:dk1>
      <a:lt1>
        <a:sysClr val="window" lastClr="FFFFFF"/>
      </a:lt1>
      <a:dk2>
        <a:srgbClr val="287251"/>
      </a:dk2>
      <a:lt2>
        <a:srgbClr val="0DFF7A"/>
      </a:lt2>
      <a:accent1>
        <a:srgbClr val="1A3DAC"/>
      </a:accent1>
      <a:accent2>
        <a:srgbClr val="92D050"/>
      </a:accent2>
      <a:accent3>
        <a:srgbClr val="57257D"/>
      </a:accent3>
      <a:accent4>
        <a:srgbClr val="909465"/>
      </a:accent4>
      <a:accent5>
        <a:srgbClr val="A9EA25"/>
      </a:accent5>
      <a:accent6>
        <a:srgbClr val="4D6800"/>
      </a:accent6>
      <a:hlink>
        <a:srgbClr val="E68200"/>
      </a:hlink>
      <a:folHlink>
        <a:srgbClr val="FFA94A"/>
      </a:folHlink>
    </a:clrScheme>
    <a:fontScheme name="Essential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135</TotalTime>
  <Words>122</Words>
  <Application>Microsoft Office PowerPoint</Application>
  <PresentationFormat>On-screen Show (4:3)</PresentationFormat>
  <Paragraphs>24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Austin</vt:lpstr>
      <vt:lpstr>Do Now</vt:lpstr>
      <vt:lpstr>Logos</vt:lpstr>
      <vt:lpstr>Logos</vt:lpstr>
      <vt:lpstr>Logos Involves…</vt:lpstr>
      <vt:lpstr>For Example:</vt:lpstr>
      <vt:lpstr>Together</vt:lpstr>
      <vt:lpstr>PowerPoint Presentation</vt:lpstr>
      <vt:lpstr>PowerPoint Presentation</vt:lpstr>
      <vt:lpstr>PowerPoint Presentation</vt:lpstr>
      <vt:lpstr>PowerPoint Presentation</vt:lpstr>
      <vt:lpstr>https://www.youtube.com/watch?v=VZPjJI0K7Bk  https://www.youtube.com/watch?v=QYMqkksrvBc&amp;list=PL83CCDC02405E43F1&amp;index=5 </vt:lpstr>
      <vt:lpstr>On Your Own…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Do Now</dc:title>
  <dc:creator>Goodine, Lindsey</dc:creator>
  <cp:lastModifiedBy>Shettle, Meghan</cp:lastModifiedBy>
  <cp:revision>11</cp:revision>
  <dcterms:created xsi:type="dcterms:W3CDTF">2015-01-11T19:16:34Z</dcterms:created>
  <dcterms:modified xsi:type="dcterms:W3CDTF">2015-01-13T13:26:41Z</dcterms:modified>
</cp:coreProperties>
</file>